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E1BEE9A-6C01-44AF-BC84-625FA5DD5889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6B1289E-C9CE-4C0E-A363-382375F58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EE9A-6C01-44AF-BC84-625FA5DD5889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1289E-C9CE-4C0E-A363-382375F58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EE9A-6C01-44AF-BC84-625FA5DD5889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1289E-C9CE-4C0E-A363-382375F58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E1BEE9A-6C01-44AF-BC84-625FA5DD5889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6B1289E-C9CE-4C0E-A363-382375F582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E1BEE9A-6C01-44AF-BC84-625FA5DD5889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6B1289E-C9CE-4C0E-A363-382375F58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EE9A-6C01-44AF-BC84-625FA5DD5889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1289E-C9CE-4C0E-A363-382375F582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EE9A-6C01-44AF-BC84-625FA5DD5889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1289E-C9CE-4C0E-A363-382375F582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E1BEE9A-6C01-44AF-BC84-625FA5DD5889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6B1289E-C9CE-4C0E-A363-382375F582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EE9A-6C01-44AF-BC84-625FA5DD5889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1289E-C9CE-4C0E-A363-382375F58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E1BEE9A-6C01-44AF-BC84-625FA5DD5889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6B1289E-C9CE-4C0E-A363-382375F582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E1BEE9A-6C01-44AF-BC84-625FA5DD5889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6B1289E-C9CE-4C0E-A363-382375F582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E1BEE9A-6C01-44AF-BC84-625FA5DD5889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6B1289E-C9CE-4C0E-A363-382375F58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Аттестация и НОК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2000" b="1" dirty="0" smtClean="0"/>
              <a:t>(</a:t>
            </a:r>
            <a:r>
              <a:rPr lang="ru-RU" sz="2000" b="1" dirty="0"/>
              <a:t>Независимая оценка </a:t>
            </a:r>
            <a:r>
              <a:rPr lang="ru-RU" sz="2000" b="1" dirty="0" smtClean="0"/>
              <a:t>квалификации)</a:t>
            </a:r>
            <a:endParaRPr lang="ru-RU" sz="2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отличия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98631103"/>
              </p:ext>
            </p:extLst>
          </p:nvPr>
        </p:nvGraphicFramePr>
        <p:xfrm>
          <a:off x="428596" y="1071546"/>
          <a:ext cx="8229600" cy="5387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204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latin typeface="Times New Roman"/>
                          <a:ea typeface="Arial"/>
                          <a:cs typeface="Times New Roman"/>
                        </a:rPr>
                        <a:t>Аттестация</a:t>
                      </a:r>
                      <a:endParaRPr lang="ru-RU" sz="1200" kern="50" dirty="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latin typeface="Times New Roman"/>
                          <a:ea typeface="Arial"/>
                          <a:cs typeface="Times New Roman"/>
                        </a:rPr>
                        <a:t>Независимая оценка квалификации (НОК)</a:t>
                      </a:r>
                      <a:endParaRPr lang="ru-RU" sz="1200" kern="50" dirty="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</a:tr>
              <a:tr h="7754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Arial"/>
                          <a:cs typeface="Times New Roman"/>
                        </a:rPr>
                        <a:t>Это процедура подтверждения соответствия деловых качеств работника требованиям, которые закреплены </a:t>
                      </a:r>
                      <a:r>
                        <a:rPr lang="ru-RU" sz="1400" kern="50" dirty="0" smtClean="0">
                          <a:latin typeface="Times New Roman"/>
                          <a:ea typeface="Arial"/>
                          <a:cs typeface="Times New Roman"/>
                        </a:rPr>
                        <a:t>работодателем в том числе и  </a:t>
                      </a:r>
                      <a:r>
                        <a:rPr lang="ru-RU" sz="1400" kern="50" dirty="0">
                          <a:latin typeface="Times New Roman"/>
                          <a:ea typeface="Arial"/>
                          <a:cs typeface="Times New Roman"/>
                        </a:rPr>
                        <a:t>на локальном уровне (должностные инструкции, </a:t>
                      </a:r>
                      <a:r>
                        <a:rPr lang="ru-RU" sz="1400" kern="50" dirty="0" smtClean="0">
                          <a:latin typeface="Times New Roman"/>
                          <a:ea typeface="Arial"/>
                          <a:cs typeface="Times New Roman"/>
                        </a:rPr>
                        <a:t>трудовой</a:t>
                      </a:r>
                      <a:r>
                        <a:rPr lang="ru-RU" sz="1400" kern="50" baseline="0" dirty="0" smtClean="0">
                          <a:latin typeface="Times New Roman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ru-RU" sz="1400" kern="50" dirty="0" smtClean="0">
                          <a:latin typeface="Times New Roman"/>
                          <a:ea typeface="Arial"/>
                          <a:cs typeface="Times New Roman"/>
                        </a:rPr>
                        <a:t>договор)</a:t>
                      </a:r>
                      <a:endParaRPr lang="ru-RU" sz="1200" kern="50" dirty="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Arial"/>
                          <a:cs typeface="Times New Roman"/>
                        </a:rPr>
                        <a:t>Это процедура подтверждения соответствия квалификации работника требованиям профстандарта или квалификационным требованиям, установленным законами и иными нормативными правовыми актами (госслужащие, педагоги, медики и т.д.)</a:t>
                      </a:r>
                      <a:endParaRPr lang="ru-RU" sz="1200" kern="5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</a:tr>
              <a:tr h="2040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Arial"/>
                          <a:cs typeface="Times New Roman"/>
                        </a:rPr>
                        <a:t>Проводит работодатель в лице </a:t>
                      </a:r>
                      <a:r>
                        <a:rPr lang="ru-RU" sz="1400" kern="50" dirty="0" smtClean="0">
                          <a:latin typeface="Times New Roman"/>
                          <a:ea typeface="Arial"/>
                          <a:cs typeface="Times New Roman"/>
                        </a:rPr>
                        <a:t>комиссии ( СЗД )</a:t>
                      </a:r>
                      <a:endParaRPr lang="ru-RU" sz="1200" kern="50" dirty="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Arial"/>
                          <a:cs typeface="Times New Roman"/>
                        </a:rPr>
                        <a:t>Проводит независимый Центр оценки квалификации</a:t>
                      </a:r>
                      <a:endParaRPr lang="ru-RU" sz="1200" kern="5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</a:tr>
              <a:tr h="4233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Arial"/>
                          <a:cs typeface="Times New Roman"/>
                        </a:rPr>
                        <a:t>Оценивают </a:t>
                      </a:r>
                      <a:r>
                        <a:rPr lang="ru-RU" sz="1400" b="1" kern="50" dirty="0">
                          <a:latin typeface="Times New Roman"/>
                          <a:ea typeface="Arial"/>
                          <a:cs typeface="Times New Roman"/>
                        </a:rPr>
                        <a:t>деловые качества </a:t>
                      </a:r>
                      <a:r>
                        <a:rPr lang="ru-RU" sz="1400" kern="50" dirty="0">
                          <a:latin typeface="Times New Roman"/>
                          <a:ea typeface="Arial"/>
                          <a:cs typeface="Times New Roman"/>
                        </a:rPr>
                        <a:t>работника (в том числе квалификацию) на основании служебной </a:t>
                      </a:r>
                      <a:r>
                        <a:rPr lang="ru-RU" sz="1400" kern="50" dirty="0" smtClean="0">
                          <a:latin typeface="Times New Roman"/>
                          <a:ea typeface="Arial"/>
                          <a:cs typeface="Times New Roman"/>
                        </a:rPr>
                        <a:t>деятельности</a:t>
                      </a:r>
                      <a:r>
                        <a:rPr lang="ru-RU" sz="1400" kern="50" baseline="0" dirty="0" smtClean="0">
                          <a:latin typeface="Times New Roman"/>
                          <a:ea typeface="Arial"/>
                          <a:cs typeface="Times New Roman"/>
                        </a:rPr>
                        <a:t> </a:t>
                      </a:r>
                      <a:endParaRPr lang="ru-RU" sz="1200" kern="50" dirty="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Arial"/>
                          <a:cs typeface="Times New Roman"/>
                        </a:rPr>
                        <a:t>Оценивают </a:t>
                      </a:r>
                      <a:r>
                        <a:rPr lang="ru-RU" sz="1400" b="1" kern="50">
                          <a:latin typeface="Times New Roman"/>
                          <a:ea typeface="Arial"/>
                          <a:cs typeface="Times New Roman"/>
                        </a:rPr>
                        <a:t>квалификацию </a:t>
                      </a:r>
                      <a:r>
                        <a:rPr lang="ru-RU" sz="1400" kern="50">
                          <a:latin typeface="Times New Roman"/>
                          <a:ea typeface="Arial"/>
                          <a:cs typeface="Times New Roman"/>
                        </a:rPr>
                        <a:t>работника на основании его знаний, умений и новыков (экзамен)</a:t>
                      </a:r>
                      <a:endParaRPr lang="ru-RU" sz="1200" kern="5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</a:tr>
              <a:tr h="3060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Arial"/>
                          <a:cs typeface="Times New Roman"/>
                        </a:rPr>
                        <a:t>Оценке подлежат только работники, </a:t>
                      </a:r>
                      <a:r>
                        <a:rPr lang="ru-RU" sz="1400" kern="50" dirty="0" smtClean="0">
                          <a:latin typeface="Times New Roman"/>
                          <a:ea typeface="Arial"/>
                          <a:cs typeface="Times New Roman"/>
                        </a:rPr>
                        <a:t>работающие</a:t>
                      </a:r>
                      <a:r>
                        <a:rPr lang="ru-RU" sz="1400" kern="50" baseline="0" dirty="0" smtClean="0">
                          <a:latin typeface="Times New Roman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ru-RU" sz="1400" kern="50" dirty="0" smtClean="0">
                          <a:latin typeface="Times New Roman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ru-RU" sz="1400" kern="50" dirty="0">
                          <a:latin typeface="Times New Roman"/>
                          <a:ea typeface="Arial"/>
                          <a:cs typeface="Times New Roman"/>
                        </a:rPr>
                        <a:t>по </a:t>
                      </a:r>
                      <a:r>
                        <a:rPr lang="ru-RU" sz="1400" kern="50" dirty="0" smtClean="0">
                          <a:latin typeface="Times New Roman"/>
                          <a:ea typeface="Arial"/>
                          <a:cs typeface="Times New Roman"/>
                        </a:rPr>
                        <a:t>трудовому</a:t>
                      </a:r>
                      <a:r>
                        <a:rPr lang="ru-RU" sz="1400" kern="50" baseline="0" dirty="0" smtClean="0">
                          <a:latin typeface="Times New Roman"/>
                          <a:ea typeface="Arial"/>
                          <a:cs typeface="Times New Roman"/>
                        </a:rPr>
                        <a:t> договору, </a:t>
                      </a:r>
                      <a:r>
                        <a:rPr lang="ru-RU" sz="1400" kern="50" dirty="0" smtClean="0">
                          <a:latin typeface="Times New Roman"/>
                          <a:ea typeface="Arial"/>
                          <a:cs typeface="Times New Roman"/>
                        </a:rPr>
                        <a:t>кандидаты </a:t>
                      </a:r>
                      <a:r>
                        <a:rPr lang="ru-RU" sz="1400" kern="50" dirty="0">
                          <a:latin typeface="Times New Roman"/>
                          <a:ea typeface="Arial"/>
                          <a:cs typeface="Times New Roman"/>
                        </a:rPr>
                        <a:t>на работу не оцениваются</a:t>
                      </a:r>
                      <a:endParaRPr lang="ru-RU" sz="1200" kern="50" dirty="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Arial"/>
                          <a:cs typeface="Times New Roman"/>
                        </a:rPr>
                        <a:t>Оцениваются как работники, так и соискатели</a:t>
                      </a:r>
                      <a:endParaRPr lang="ru-RU" sz="1200" kern="5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</a:tr>
              <a:tr h="4233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Arial"/>
                          <a:cs typeface="Times New Roman"/>
                        </a:rPr>
                        <a:t>Не требует согласия работника (при условии соответствующего оформления процедуры работодателем)</a:t>
                      </a:r>
                      <a:endParaRPr lang="ru-RU" sz="1200" kern="5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Arial"/>
                          <a:cs typeface="Times New Roman"/>
                        </a:rPr>
                        <a:t>Проводится только при условии письменного согласия работника</a:t>
                      </a:r>
                      <a:endParaRPr lang="ru-RU" sz="1200" kern="5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</a:tr>
              <a:tr h="5407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Arial"/>
                          <a:cs typeface="Times New Roman"/>
                        </a:rPr>
                        <a:t>Проводится (как правило) в целях подтверждения соответствия занимаемой должности </a:t>
                      </a:r>
                      <a:endParaRPr lang="ru-RU" sz="1200" kern="5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Arial"/>
                          <a:cs typeface="Times New Roman"/>
                        </a:rPr>
                        <a:t>Проводится в целях  подтверждения соответствия квалификации, а квалификация это уровень знаний, умений, профессиональных навыков и опыта работы работника.</a:t>
                      </a:r>
                      <a:endParaRPr lang="ru-RU" sz="1200" kern="50" dirty="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отличия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000108"/>
          <a:ext cx="8229600" cy="5632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8470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50" dirty="0" smtClean="0">
                          <a:latin typeface="Times New Roman"/>
                          <a:ea typeface="Arial"/>
                          <a:cs typeface="Times New Roman"/>
                        </a:rPr>
                        <a:t>Аттестация</a:t>
                      </a:r>
                      <a:endParaRPr lang="ru-RU" sz="1600" kern="50" dirty="0" smtClean="0">
                        <a:latin typeface="Times New Roman"/>
                        <a:ea typeface="SimSun"/>
                        <a:cs typeface="Arial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50" dirty="0" smtClean="0">
                          <a:latin typeface="Times New Roman"/>
                          <a:ea typeface="Arial"/>
                          <a:cs typeface="Times New Roman"/>
                        </a:rPr>
                        <a:t>Независимая оценка квалификации (НОК)</a:t>
                      </a:r>
                      <a:endParaRPr lang="ru-RU" sz="1600" kern="50" dirty="0" smtClean="0">
                        <a:latin typeface="Times New Roman"/>
                        <a:ea typeface="SimSun"/>
                        <a:cs typeface="Arial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9106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Arial"/>
                          <a:cs typeface="Times New Roman"/>
                        </a:rPr>
                        <a:t>Не предполагает финансовых затрат со стороны работодателя</a:t>
                      </a:r>
                      <a:endParaRPr lang="ru-RU" sz="1200" kern="50" dirty="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Arial"/>
                          <a:cs typeface="Times New Roman"/>
                        </a:rPr>
                        <a:t>Проводится по инициативе соискателя за счет средств соискателя, иных физических и (или) юридических лиц либо по направлению работодателя за счет средств работодателя</a:t>
                      </a:r>
                      <a:endParaRPr lang="ru-RU" sz="1200" kern="5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</a:tr>
              <a:tr h="17012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Arial"/>
                          <a:cs typeface="Times New Roman"/>
                        </a:rPr>
                        <a:t>Результаты аттестации являются основанием для увольнения работника по пункту 3 части 1 статьи 81 ТК РФ</a:t>
                      </a:r>
                      <a:endParaRPr lang="ru-RU" sz="1200" kern="50">
                        <a:latin typeface="Times New Roman"/>
                        <a:ea typeface="SimSu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Arial"/>
                          <a:cs typeface="Times New Roman"/>
                        </a:rPr>
                        <a:t>Есть исключения, нельзя уволить:</a:t>
                      </a:r>
                      <a:endParaRPr lang="ru-RU" sz="1200" kern="50">
                        <a:latin typeface="Times New Roman"/>
                        <a:ea typeface="SimSu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Arial"/>
                          <a:cs typeface="Times New Roman"/>
                        </a:rPr>
                        <a:t>- беременных;</a:t>
                      </a:r>
                      <a:endParaRPr lang="ru-RU" sz="1200" kern="50">
                        <a:latin typeface="Times New Roman"/>
                        <a:ea typeface="SimSu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Arial"/>
                          <a:cs typeface="Times New Roman"/>
                        </a:rPr>
                        <a:t>- женщину с ребенком до 3 лет;</a:t>
                      </a:r>
                      <a:endParaRPr lang="ru-RU" sz="1200" kern="50">
                        <a:latin typeface="Times New Roman"/>
                        <a:ea typeface="SimSu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>
                          <a:latin typeface="Times New Roman"/>
                          <a:ea typeface="Arial"/>
                          <a:cs typeface="Times New Roman"/>
                        </a:rPr>
                        <a:t>- одиноких родителей с ребенком до 14 лет (а если ребенок инвалид то до 18 лет) </a:t>
                      </a:r>
                      <a:endParaRPr lang="ru-RU" sz="1200" kern="5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Arial"/>
                          <a:cs typeface="Times New Roman"/>
                        </a:rPr>
                        <a:t>Результаты независимой оценки квалификации недостаточны для увольнения работника, они не могут быть </a:t>
                      </a:r>
                      <a:r>
                        <a:rPr lang="ru-RU" sz="1400" kern="50" dirty="0" smtClean="0">
                          <a:latin typeface="Times New Roman"/>
                          <a:ea typeface="Arial"/>
                          <a:cs typeface="Times New Roman"/>
                        </a:rPr>
                        <a:t>обоснованием </a:t>
                      </a:r>
                      <a:r>
                        <a:rPr lang="ru-RU" sz="1400" kern="50" dirty="0">
                          <a:latin typeface="Times New Roman"/>
                          <a:ea typeface="Arial"/>
                          <a:cs typeface="Times New Roman"/>
                        </a:rPr>
                        <a:t>для увольнения</a:t>
                      </a:r>
                      <a:endParaRPr lang="ru-RU" sz="1200" kern="50" dirty="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</a:tr>
              <a:tr h="18988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Arial"/>
                          <a:cs typeface="Times New Roman"/>
                        </a:rPr>
                        <a:t>На уровне закона </a:t>
                      </a:r>
                      <a:r>
                        <a:rPr lang="ru-RU" sz="1400" kern="50" dirty="0" smtClean="0">
                          <a:latin typeface="Times New Roman"/>
                          <a:ea typeface="Arial"/>
                          <a:cs typeface="Times New Roman"/>
                        </a:rPr>
                        <a:t>регламентирована </a:t>
                      </a:r>
                      <a:endParaRPr lang="ru-RU" sz="1200" kern="50" dirty="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Arial"/>
                          <a:cs typeface="Times New Roman"/>
                        </a:rPr>
                        <a:t>Единый порядок на уровне закона </a:t>
                      </a:r>
                      <a:endParaRPr lang="ru-RU" sz="1200" kern="50" dirty="0">
                        <a:latin typeface="Times New Roman"/>
                        <a:ea typeface="SimSu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Arial"/>
                          <a:cs typeface="Times New Roman"/>
                        </a:rPr>
                        <a:t>ФЗ от 03.07.2016 № 238-ФЗ </a:t>
                      </a:r>
                      <a:endParaRPr lang="ru-RU" sz="1200" kern="50" dirty="0">
                        <a:latin typeface="Times New Roman"/>
                        <a:ea typeface="SimSu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latin typeface="Times New Roman"/>
                          <a:ea typeface="Arial"/>
                          <a:cs typeface="Times New Roman"/>
                        </a:rPr>
                        <a:t>ПП от 16.11.2016 № </a:t>
                      </a:r>
                      <a:r>
                        <a:rPr lang="ru-RU" sz="1400" kern="50" dirty="0" smtClean="0">
                          <a:latin typeface="Times New Roman"/>
                          <a:ea typeface="Arial"/>
                          <a:cs typeface="Times New Roman"/>
                        </a:rPr>
                        <a:t>1204</a:t>
                      </a:r>
                      <a:endParaRPr lang="ru-RU" sz="1200" kern="50" dirty="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/>
              <a:t>Что делать, е</a:t>
            </a:r>
            <a:r>
              <a:rPr lang="ru-RU" sz="2000" dirty="0" smtClean="0"/>
              <a:t>сли </a:t>
            </a:r>
            <a:r>
              <a:rPr lang="ru-RU" sz="2000" dirty="0"/>
              <a:t>не соответствует требованиям </a:t>
            </a:r>
            <a:r>
              <a:rPr lang="ru-RU" sz="2000" dirty="0" smtClean="0"/>
              <a:t>ЕТКС?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/>
              <a:t>Если имеющийся работник не соответствует по уровню образования, но выполняемая им работа всех </a:t>
            </a:r>
            <a:r>
              <a:rPr lang="ru-RU" sz="2000" dirty="0" smtClean="0"/>
              <a:t>устраивает?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sz="2400" dirty="0"/>
              <a:t>В Приказе  Минздравсоцразвития от 25.10.2010 № 921н написано, что если лица не имеют специальной подготовки или стажа работы, установленных в разделе с требованиями к квалификации соответствующего справочника, но обладают достаточным практическим опытом и выполняют качественно и в полном объеме возложенные на них должностные обязанности, по рекомендации аттестационной комиссии они назначаются на соответствующие должности так же, как и лица, имеющие специальную подготовку и стаж работы. </a:t>
            </a:r>
            <a:endParaRPr lang="ru-RU" sz="2400" dirty="0" smtClean="0"/>
          </a:p>
          <a:p>
            <a:pPr algn="just"/>
            <a:r>
              <a:rPr lang="ru-RU" sz="2400" dirty="0"/>
              <a:t>Это можно сделать и при приеме на работу </a:t>
            </a:r>
            <a:r>
              <a:rPr lang="ru-RU" sz="2400" b="1" i="1" dirty="0"/>
              <a:t>(но только в том случае, если к выполняемой работе не установлены требования на уровне закона, </a:t>
            </a:r>
            <a:r>
              <a:rPr lang="ru-RU" sz="2400" i="1" dirty="0"/>
              <a:t>например, как это сделано к специалистам по охране </a:t>
            </a:r>
            <a:r>
              <a:rPr lang="ru-RU" sz="2400" i="1" dirty="0" smtClean="0"/>
              <a:t>труда и …..,  </a:t>
            </a:r>
            <a:r>
              <a:rPr lang="ru-RU" sz="2400" dirty="0"/>
              <a:t>а вот сторожа, </a:t>
            </a:r>
            <a:r>
              <a:rPr lang="ru-RU" sz="2400" dirty="0" smtClean="0"/>
              <a:t>уборщика помещений, дворника, слесаря</a:t>
            </a:r>
            <a:r>
              <a:rPr lang="ru-RU" sz="2400" dirty="0"/>
              <a:t>, </a:t>
            </a:r>
            <a:r>
              <a:rPr lang="ru-RU" sz="2400" dirty="0" smtClean="0"/>
              <a:t>так </a:t>
            </a:r>
            <a:r>
              <a:rPr lang="ru-RU" sz="2400" dirty="0"/>
              <a:t>принять можно).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ВАЖНО !!!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/>
              <a:t>Если по закону к квалификации работника установлены требования (полиция, медики, педагоги и т. д.), то обойти </a:t>
            </a:r>
            <a:r>
              <a:rPr lang="ru-RU" dirty="0" smtClean="0"/>
              <a:t>профессиональный стандарт </a:t>
            </a:r>
            <a:r>
              <a:rPr lang="ru-RU" dirty="0"/>
              <a:t>не получится</a:t>
            </a:r>
            <a:r>
              <a:rPr lang="ru-RU" dirty="0" smtClean="0"/>
              <a:t>. </a:t>
            </a:r>
            <a:r>
              <a:rPr lang="ru-RU" dirty="0"/>
              <a:t>Прием на работу будет закрыт по формальному </a:t>
            </a:r>
            <a:r>
              <a:rPr lang="ru-RU" dirty="0" smtClean="0"/>
              <a:t>признаку.</a:t>
            </a:r>
          </a:p>
          <a:p>
            <a:pPr algn="just"/>
            <a:r>
              <a:rPr lang="ru-RU" dirty="0" smtClean="0"/>
              <a:t>Что </a:t>
            </a:r>
            <a:r>
              <a:rPr lang="ru-RU" dirty="0"/>
              <a:t>делать, если человек уже работает? Если к должности установлены законодательные требования по образованию, знаниям, умениям или навыкам </a:t>
            </a:r>
            <a:r>
              <a:rPr lang="ru-RU" dirty="0" smtClean="0"/>
              <a:t>(у </a:t>
            </a:r>
            <a:r>
              <a:rPr lang="ru-RU" dirty="0"/>
              <a:t>человека должен быть </a:t>
            </a:r>
            <a:r>
              <a:rPr lang="ru-RU" dirty="0" smtClean="0"/>
              <a:t>диплом, </a:t>
            </a:r>
            <a:r>
              <a:rPr lang="ru-RU" dirty="0" smtClean="0"/>
              <a:t>если нет, то </a:t>
            </a:r>
            <a:r>
              <a:rPr lang="ru-RU" dirty="0"/>
              <a:t>с таким человеком придется расстаться по основаниям, которые предусмотрены статьей 84 ТК РФ. В трудовой запись будет со ссылкой на пункт 11 части 1 статьи 77 ТК РФ.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ru-RU" sz="2200" b="1" dirty="0"/>
              <a:t/>
            </a:r>
            <a:br>
              <a:rPr lang="ru-RU" sz="2200" b="1" dirty="0"/>
            </a:br>
            <a:r>
              <a:rPr lang="ru-RU" baseline="0" dirty="0" smtClean="0"/>
              <a:t/>
            </a:r>
            <a:br>
              <a:rPr lang="ru-RU" baseline="0" dirty="0" smtClean="0"/>
            </a:br>
            <a:r>
              <a:rPr lang="ru-RU" sz="2000" b="1" dirty="0" smtClean="0"/>
              <a:t>Статья 84. Прекращение трудового договора вследствие нарушения установленных настоящим Кодексом или иным федеральным законом правил заключения трудового договора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>
            <a:normAutofit/>
          </a:bodyPr>
          <a:lstStyle/>
          <a:p>
            <a:pPr algn="just"/>
            <a:r>
              <a:rPr lang="ru-RU" baseline="0" dirty="0" smtClean="0"/>
              <a:t>Трудовой договор прекращается вследствие нарушения установленных настоящим Кодексом или иным федеральным законом правил его заключения </a:t>
            </a:r>
            <a:r>
              <a:rPr lang="ru-RU" baseline="0" dirty="0" smtClean="0"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hlinkClick r:id=""/>
              </a:rPr>
              <a:t>пункт 11 части первой статьи 77 настоящего Кодекса), если нарушение этих правил исключает возможность продолжения работы, в следующих случаях:</a:t>
            </a:r>
          </a:p>
          <a:p>
            <a:pPr algn="just"/>
            <a:r>
              <a:rPr lang="ru-RU" baseline="0" dirty="0" smtClean="0"/>
              <a:t>отсутствие соответствующего документа об образовании и (или) о квалификации, если выполнение работы требует специальных знаний в соответствии с федеральным законом или иным нормативным правовым актом;</a:t>
            </a:r>
          </a:p>
          <a:p>
            <a:endParaRPr lang="ru-RU" baseline="0" dirty="0" smtClean="0"/>
          </a:p>
          <a:p>
            <a:endParaRPr lang="ru-RU" baseline="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/>
          <a:lstStyle/>
          <a:p>
            <a:r>
              <a:rPr lang="ru-RU" i="1" dirty="0" smtClean="0"/>
              <a:t>Обратите внимание!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7467600" cy="511665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i="1" dirty="0" smtClean="0"/>
              <a:t>Получение дополнительного профобразования по направлению деятельности в образовательной организации необходимо лишь тем лицам, которые желают работать учителями, но не имеют при этом высшего или среднего профобразования — педагогического или в области предмета, который такие лица собираются преподавать. При наличии соответствующего высшего или среднего образования </a:t>
            </a:r>
            <a:r>
              <a:rPr lang="ru-RU" b="1" i="1" dirty="0" smtClean="0"/>
              <a:t>(т. е. педагогического и/ или по профилю преподаваемого предмета) требование </a:t>
            </a:r>
            <a:r>
              <a:rPr lang="ru-RU" b="1" i="1" dirty="0" err="1" smtClean="0"/>
              <a:t>профстандарта</a:t>
            </a:r>
            <a:r>
              <a:rPr lang="ru-RU" b="1" i="1" dirty="0" smtClean="0"/>
              <a:t> о </a:t>
            </a:r>
            <a:r>
              <a:rPr lang="ru-RU" b="1" i="1" dirty="0" err="1" smtClean="0"/>
              <a:t>допобразовании</a:t>
            </a:r>
            <a:r>
              <a:rPr lang="ru-RU" b="1" i="1" dirty="0" smtClean="0"/>
              <a:t> является избыточным (см. письмо </a:t>
            </a:r>
            <a:r>
              <a:rPr lang="ru-RU" b="1" i="1" dirty="0" err="1" smtClean="0"/>
              <a:t>Минпросвещения</a:t>
            </a:r>
            <a:r>
              <a:rPr lang="ru-RU" b="1" i="1" dirty="0" smtClean="0"/>
              <a:t> России от 28.03.2019 №ТС-817/08).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Риски!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i="1" dirty="0" smtClean="0"/>
              <a:t>За нарушение требований закона о применении профстандартов работодатель может быть привлечен к ответственности по ст. 5.27 Кодекса РФ об административных правонарушениях.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44</TotalTime>
  <Words>688</Words>
  <Application>Microsoft Office PowerPoint</Application>
  <PresentationFormat>Экран (4:3)</PresentationFormat>
  <Paragraphs>44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SimSun</vt:lpstr>
      <vt:lpstr>Arial</vt:lpstr>
      <vt:lpstr>Century Schoolbook</vt:lpstr>
      <vt:lpstr>Times New Roman</vt:lpstr>
      <vt:lpstr>Wingdings</vt:lpstr>
      <vt:lpstr>Wingdings 2</vt:lpstr>
      <vt:lpstr>Эркер</vt:lpstr>
      <vt:lpstr>Аттестация и НОК  (Независимая оценка квалификации)</vt:lpstr>
      <vt:lpstr>Основные отличия </vt:lpstr>
      <vt:lpstr>Основные отличия </vt:lpstr>
      <vt:lpstr>Что делать, если не соответствует требованиям ЕТКС?  Если имеющийся работник не соответствует по уровню образования, но выполняемая им работа всех устраивает?</vt:lpstr>
      <vt:lpstr>ВАЖНО !!! </vt:lpstr>
      <vt:lpstr>  Статья 84. Прекращение трудового договора вследствие нарушения установленных настоящим Кодексом или иным федеральным законом правил заключения трудового договора</vt:lpstr>
      <vt:lpstr>Обратите внимание! </vt:lpstr>
      <vt:lpstr>Риски!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Аттестация и НОК  (Независимая оценка квалификации)</dc:title>
  <dc:creator>303</dc:creator>
  <cp:lastModifiedBy>Тарасова Ирина Александровна</cp:lastModifiedBy>
  <cp:revision>5</cp:revision>
  <dcterms:created xsi:type="dcterms:W3CDTF">2019-09-18T02:05:11Z</dcterms:created>
  <dcterms:modified xsi:type="dcterms:W3CDTF">2020-09-10T03:57:41Z</dcterms:modified>
</cp:coreProperties>
</file>