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8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5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3083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937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57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950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48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33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8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9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96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78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5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04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62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98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D8F03-7545-418F-8334-72BEE6608BF4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7A0A8D-98D3-4861-A75D-CB0A7E0C5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9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nanierussia.ru/useful/Pages/qualification.aspx" TargetMode="External"/><Relationship Id="rId2" Type="http://schemas.openxmlformats.org/officeDocument/2006/relationships/hyperlink" Target="mailto:gayd7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3440" y="694943"/>
            <a:ext cx="8802624" cy="1267969"/>
          </a:xfrm>
        </p:spPr>
        <p:txBody>
          <a:bodyPr>
            <a:normAutofit/>
          </a:bodyPr>
          <a:lstStyle/>
          <a:p>
            <a:r>
              <a:rPr lang="ru-RU" sz="3600" b="1" dirty="0"/>
              <a:t>Независимая оценка квалификаций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3024" y="2670048"/>
            <a:ext cx="8912352" cy="315772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Независимая оценка квалификации работников или лиц, претендующих на осуществление определенного вида трудовой деятельности – процедура подтверждения соответствия квалификации соискателя положениям профессионального стандарта или квалификационным </a:t>
            </a:r>
            <a:r>
              <a:rPr lang="ru-RU" dirty="0" smtClean="0"/>
              <a:t>требованиям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ru-RU" dirty="0" smtClean="0"/>
              <a:t>Проводится центром </a:t>
            </a:r>
            <a:r>
              <a:rPr lang="ru-RU" dirty="0"/>
              <a:t>оценки квалификаций в соответствии с </a:t>
            </a:r>
            <a:endParaRPr lang="ru-RU" dirty="0" smtClean="0"/>
          </a:p>
          <a:p>
            <a:pPr algn="ctr"/>
            <a:r>
              <a:rPr lang="ru-RU" dirty="0" smtClean="0"/>
              <a:t>Федеральным законом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«О независимой оценке квалификации» от 3 июля 2016 года N 238-ФЗ.</a:t>
            </a:r>
          </a:p>
        </p:txBody>
      </p:sp>
    </p:spTree>
    <p:extLst>
      <p:ext uri="{BB962C8B-B14F-4D97-AF65-F5344CB8AC3E}">
        <p14:creationId xmlns:p14="http://schemas.microsoft.com/office/powerpoint/2010/main" val="150602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Центр оценки квалификаций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 </a:t>
            </a:r>
            <a:r>
              <a:rPr lang="ru-RU" dirty="0" smtClean="0"/>
              <a:t>юридическое </a:t>
            </a:r>
            <a:r>
              <a:rPr lang="ru-RU" dirty="0"/>
              <a:t>лицо, осуществляющее в соответствии с Федеральным законом «О независимой оценке квалификации» от 3 июля 2016 года N 238-ФЗ деятельность по проведению независимой оценки </a:t>
            </a:r>
            <a:r>
              <a:rPr lang="ru-RU" dirty="0" smtClean="0"/>
              <a:t>квалификации </a:t>
            </a:r>
            <a:r>
              <a:rPr lang="ru-RU" dirty="0"/>
              <a:t>и наделенное советом по профессиональным квалификациям полномочиями по проведению независимой оценки квалификации.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48739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Соискатель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94339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ru-RU" dirty="0"/>
              <a:t> </a:t>
            </a:r>
            <a:r>
              <a:rPr lang="ru-RU" sz="3200" dirty="0" smtClean="0"/>
              <a:t>работник </a:t>
            </a:r>
            <a:r>
              <a:rPr lang="ru-RU" sz="3200" dirty="0"/>
              <a:t>или претендующее на осуществление определенного вида трудовой деятельности лицо, обратившиеся, в том числе по направлению работодателя, в центр оценки квалификаций для подтверждения своей квалификации в порядке, установленном Федеральным законом «О независимой оценке квалификации» от 3 июля 2016 года N 238-ФЗ</a:t>
            </a:r>
          </a:p>
        </p:txBody>
      </p:sp>
    </p:spTree>
    <p:extLst>
      <p:ext uri="{BB962C8B-B14F-4D97-AF65-F5344CB8AC3E}">
        <p14:creationId xmlns:p14="http://schemas.microsoft.com/office/powerpoint/2010/main" val="31620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Реестр сведений о проведении независимой оценки квалификации: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0576"/>
            <a:ext cx="10515600" cy="496995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/>
              <a:t>информационный ресурс для комплексной поддержки всех участников системы независимой оценки квалификаций;</a:t>
            </a:r>
          </a:p>
          <a:p>
            <a:pPr algn="just"/>
            <a:r>
              <a:rPr lang="ru-RU" dirty="0" smtClean="0"/>
              <a:t>обеспечивает </a:t>
            </a:r>
            <a:r>
              <a:rPr lang="ru-RU" dirty="0"/>
              <a:t>все процедуры оценки квалификаций;</a:t>
            </a:r>
          </a:p>
          <a:p>
            <a:pPr algn="just"/>
            <a:r>
              <a:rPr lang="ru-RU" dirty="0" smtClean="0"/>
              <a:t>содержит </a:t>
            </a:r>
            <a:r>
              <a:rPr lang="ru-RU" dirty="0"/>
              <a:t>всю необходимую информацию о квалификациях, центрах оценки, фактически выданных и действующих свидетельствах о квалификации;</a:t>
            </a:r>
          </a:p>
          <a:p>
            <a:pPr algn="just"/>
            <a:r>
              <a:rPr lang="ru-RU" dirty="0" smtClean="0"/>
              <a:t>обеспечивает </a:t>
            </a:r>
            <a:r>
              <a:rPr lang="ru-RU" dirty="0"/>
              <a:t>мониторинг и контроль за процессами оценки:</a:t>
            </a:r>
          </a:p>
          <a:p>
            <a:pPr algn="just"/>
            <a:r>
              <a:rPr lang="ru-RU" dirty="0" smtClean="0"/>
              <a:t>дает </a:t>
            </a:r>
            <a:r>
              <a:rPr lang="ru-RU" dirty="0"/>
              <a:t>возможность проверить подлинность документов о квалификации работодателям, службам подбора персонала и др.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93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475488"/>
            <a:ext cx="10785285" cy="9387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Независимая оценка квалификации</a:t>
            </a:r>
            <a:r>
              <a:rPr lang="ru-RU" dirty="0" smtClean="0"/>
              <a:t> – это: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672" y="1938528"/>
            <a:ext cx="9488424" cy="448665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 </a:t>
            </a:r>
            <a:r>
              <a:rPr lang="ru-RU" sz="3200" dirty="0" smtClean="0"/>
              <a:t>Подтверждение </a:t>
            </a:r>
            <a:r>
              <a:rPr lang="ru-RU" sz="3200" dirty="0"/>
              <a:t>соответствия квалификации соискателя профессиональному стандарту;</a:t>
            </a:r>
          </a:p>
          <a:p>
            <a:pPr algn="just"/>
            <a:r>
              <a:rPr lang="ru-RU" sz="3200" dirty="0"/>
              <a:t>  </a:t>
            </a:r>
            <a:r>
              <a:rPr lang="ru-RU" sz="3200" dirty="0" smtClean="0"/>
              <a:t> </a:t>
            </a:r>
            <a:r>
              <a:rPr lang="ru-RU" sz="3200" dirty="0"/>
              <a:t>Свидетельство о квалификации общероссийского образца;</a:t>
            </a:r>
          </a:p>
          <a:p>
            <a:pPr algn="just"/>
            <a:r>
              <a:rPr lang="ru-RU" sz="3200" dirty="0"/>
              <a:t> </a:t>
            </a:r>
            <a:r>
              <a:rPr lang="ru-RU" sz="3200" dirty="0" smtClean="0"/>
              <a:t>  Единственная </a:t>
            </a:r>
            <a:r>
              <a:rPr lang="ru-RU" sz="3200" dirty="0"/>
              <a:t>процедура подтверждения профессиональной квалификации, установленная законодательно;</a:t>
            </a:r>
          </a:p>
          <a:p>
            <a:pPr algn="just"/>
            <a:r>
              <a:rPr lang="ru-RU" sz="3200" dirty="0"/>
              <a:t>  </a:t>
            </a:r>
            <a:r>
              <a:rPr lang="ru-RU" sz="3200" dirty="0" smtClean="0"/>
              <a:t>Прямой </a:t>
            </a:r>
            <a:r>
              <a:rPr lang="ru-RU" sz="3200" dirty="0"/>
              <a:t>контроль объединений работодателей за проведением профессиональных экзаменов;</a:t>
            </a:r>
          </a:p>
          <a:p>
            <a:pPr algn="just"/>
            <a:r>
              <a:rPr lang="ru-RU" sz="3200" dirty="0"/>
              <a:t> </a:t>
            </a:r>
            <a:r>
              <a:rPr lang="ru-RU" sz="3200" dirty="0" smtClean="0"/>
              <a:t>  Независимость </a:t>
            </a:r>
            <a:r>
              <a:rPr lang="ru-RU" sz="3200" dirty="0"/>
              <a:t>оценки квалификаций от образовательных организаций, осуществляющих подготовку;</a:t>
            </a:r>
          </a:p>
          <a:p>
            <a:pPr algn="just"/>
            <a:r>
              <a:rPr lang="ru-RU" sz="3200" dirty="0" smtClean="0"/>
              <a:t>  Широкое </a:t>
            </a:r>
            <a:r>
              <a:rPr lang="ru-RU" sz="3200" dirty="0"/>
              <a:t>применение информационных технологий.</a:t>
            </a:r>
            <a:br>
              <a:rPr lang="ru-RU" sz="3200" dirty="0"/>
            </a:br>
            <a:endParaRPr lang="ru-RU" sz="3200" dirty="0"/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0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Принципы независимой оценки: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добровольность</a:t>
            </a:r>
            <a:r>
              <a:rPr lang="ru-RU" dirty="0"/>
              <a:t>, доступность; открытость;</a:t>
            </a:r>
          </a:p>
          <a:p>
            <a:r>
              <a:rPr lang="ru-RU" dirty="0" smtClean="0"/>
              <a:t> </a:t>
            </a:r>
            <a:r>
              <a:rPr lang="ru-RU" dirty="0"/>
              <a:t>компетентность оценки, подготовленные эксперты из реального сектора, единые процедуры, методики и оценочные средства;</a:t>
            </a:r>
          </a:p>
          <a:p>
            <a:r>
              <a:rPr lang="ru-RU" dirty="0" smtClean="0"/>
              <a:t> </a:t>
            </a:r>
            <a:r>
              <a:rPr lang="ru-RU" dirty="0"/>
              <a:t>исключение конфликта интересов, дискриминации и принятия пристрастных решений;</a:t>
            </a:r>
          </a:p>
          <a:p>
            <a:r>
              <a:rPr lang="ru-RU" dirty="0" smtClean="0"/>
              <a:t> </a:t>
            </a:r>
            <a:r>
              <a:rPr lang="ru-RU" dirty="0"/>
              <a:t>право соискателя на апелляцию, помощь в подготовке, конфиденциальность персональных данных;</a:t>
            </a:r>
          </a:p>
          <a:p>
            <a:r>
              <a:rPr lang="ru-RU" dirty="0" smtClean="0"/>
              <a:t> </a:t>
            </a:r>
            <a:r>
              <a:rPr lang="ru-RU" dirty="0"/>
              <a:t>поддержка работодателей в оценке персонала.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0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49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Бенефициары независимой оценки: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2624"/>
            <a:ext cx="10515600" cy="5266944"/>
          </a:xfrm>
        </p:spPr>
        <p:txBody>
          <a:bodyPr>
            <a:normAutofit/>
          </a:bodyPr>
          <a:lstStyle/>
          <a:p>
            <a:r>
              <a:rPr lang="ru-RU" dirty="0" smtClean="0"/>
              <a:t>Независимая </a:t>
            </a:r>
            <a:r>
              <a:rPr lang="ru-RU" dirty="0"/>
              <a:t>оценка квалификации в отношении соискателя обеспечивает:</a:t>
            </a:r>
          </a:p>
          <a:p>
            <a:pPr marL="0" indent="0">
              <a:buNone/>
            </a:pPr>
            <a:r>
              <a:rPr lang="ru-RU" dirty="0"/>
              <a:t>1) Возможность подтверждения и признания квалификации вне зависимости от способов ее получения</a:t>
            </a:r>
          </a:p>
          <a:p>
            <a:pPr marL="0" indent="0">
              <a:buNone/>
            </a:pPr>
            <a:r>
              <a:rPr lang="ru-RU" dirty="0"/>
              <a:t>2) Продвижение в профессии</a:t>
            </a:r>
          </a:p>
          <a:p>
            <a:pPr marL="0" indent="0">
              <a:buNone/>
            </a:pPr>
            <a:r>
              <a:rPr lang="ru-RU" dirty="0"/>
              <a:t>3) Повышение шансов на рост зарплаты, допуск к определённым видам работ</a:t>
            </a:r>
          </a:p>
          <a:p>
            <a:pPr marL="0" indent="0">
              <a:buNone/>
            </a:pPr>
            <a:r>
              <a:rPr lang="ru-RU" dirty="0"/>
              <a:t>4) Расширение возможности трудоустройства</a:t>
            </a:r>
          </a:p>
          <a:p>
            <a:pPr marL="0" indent="0">
              <a:buNone/>
            </a:pPr>
            <a:r>
              <a:rPr lang="ru-RU" dirty="0"/>
              <a:t>5) Целевой характер затрат времени и средств на профессиональное образование и обучение.</a:t>
            </a:r>
          </a:p>
        </p:txBody>
      </p:sp>
    </p:spTree>
    <p:extLst>
      <p:ext uri="{BB962C8B-B14F-4D97-AF65-F5344CB8AC3E}">
        <p14:creationId xmlns:p14="http://schemas.microsoft.com/office/powerpoint/2010/main" val="2351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65760"/>
            <a:ext cx="8596668" cy="1564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Независимая оценка квалификации в отношении работодателя обеспечивает: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1792" y="2084832"/>
            <a:ext cx="10878312" cy="403555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1</a:t>
            </a:r>
            <a:r>
              <a:rPr lang="ru-RU" sz="2400" dirty="0"/>
              <a:t>) Возможность подтвердить репутацию компании, доказав наличие квалифицированного персонала</a:t>
            </a:r>
          </a:p>
          <a:p>
            <a:pPr marL="0" indent="0" algn="just">
              <a:buNone/>
            </a:pPr>
            <a:r>
              <a:rPr lang="ru-RU" sz="2400" dirty="0"/>
              <a:t>2) Получение конкурентного преимущества в международных и российских торгах</a:t>
            </a:r>
          </a:p>
          <a:p>
            <a:pPr marL="0" indent="0" algn="just">
              <a:buNone/>
            </a:pPr>
            <a:r>
              <a:rPr lang="ru-RU" sz="2400" dirty="0"/>
              <a:t>3) Существенная экономия на подборе и обучении работников</a:t>
            </a:r>
          </a:p>
          <a:p>
            <a:pPr marL="0" indent="0" algn="just">
              <a:buNone/>
            </a:pPr>
            <a:r>
              <a:rPr lang="ru-RU" sz="2400" dirty="0"/>
              <a:t>4) Повышение эффективности внутренних процедур управления персоналом, трудовых отношений с работниками.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9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Независимая оценка квалификации в отношении образовательных организаций обеспечивает: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Подтверждение качества подготовки кадров по своим программам</a:t>
            </a:r>
          </a:p>
          <a:p>
            <a:pPr marL="0" indent="0">
              <a:buNone/>
            </a:pPr>
            <a:r>
              <a:rPr lang="ru-RU" dirty="0"/>
              <a:t>2) Высокая репутация организации перед учредителями и контрольными органами</a:t>
            </a:r>
          </a:p>
          <a:p>
            <a:pPr marL="0" indent="0">
              <a:buNone/>
            </a:pPr>
            <a:r>
              <a:rPr lang="ru-RU" dirty="0"/>
              <a:t>3) Обеспечение профессионально – общественной аккредитации своих программ</a:t>
            </a:r>
          </a:p>
          <a:p>
            <a:pPr marL="0" indent="0">
              <a:buNone/>
            </a:pPr>
            <a:r>
              <a:rPr lang="ru-RU" dirty="0"/>
              <a:t>4) Рост конкурентоспособности на рынке образовательных услуг, увеличение внебюджетных доходов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6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92608"/>
            <a:ext cx="8596668" cy="163779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Национальный совет при Президенте Российской Федерации по профессиональным квалификациям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104" y="1930401"/>
            <a:ext cx="9192768" cy="3848608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sz="3600" dirty="0" smtClean="0"/>
              <a:t> </a:t>
            </a:r>
            <a:r>
              <a:rPr lang="ru-RU" sz="3600" dirty="0"/>
              <a:t>консультативный орган при Президенте Российской Федерации, образованный в целях рассмотрения вопросов, касающихся создания и развития системы профессиональных квалификаций в Российской Федерации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712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76" y="365125"/>
            <a:ext cx="11082528" cy="1325563"/>
          </a:xfrm>
        </p:spPr>
        <p:txBody>
          <a:bodyPr>
            <a:normAutofit/>
          </a:bodyPr>
          <a:lstStyle/>
          <a:p>
            <a:r>
              <a:rPr lang="ru-RU" b="1" dirty="0" smtClean="0"/>
              <a:t>Совет по профессиональным </a:t>
            </a:r>
            <a:br>
              <a:rPr lang="ru-RU" b="1" dirty="0" smtClean="0"/>
            </a:br>
            <a:r>
              <a:rPr lang="ru-RU" b="1" dirty="0" smtClean="0"/>
              <a:t>квалификациям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dirty="0"/>
              <a:t>орган управления, </a:t>
            </a:r>
            <a:r>
              <a:rPr lang="ru-RU" b="1" dirty="0"/>
              <a:t>создаваемый на базе общероссийских и иных объединений работодателей</a:t>
            </a:r>
            <a:r>
              <a:rPr lang="ru-RU" dirty="0"/>
              <a:t>, ассоциаций (союзов) и иных организаций, представляющих и (или) объединяющих профессиональные сообщества, в совокупности осуществляющих свою деятельность на территориях более половины субъектов Российской Федерации и (или) представляющих более пятидесяти процентов работников, </a:t>
            </a:r>
            <a:r>
              <a:rPr lang="ru-RU" b="1" dirty="0"/>
              <a:t>занятых определенным видом профессиональной деятельности, </a:t>
            </a:r>
            <a:r>
              <a:rPr lang="ru-RU" dirty="0"/>
              <a:t>наделенный в соответствии с Федеральным законом «О независимой оценке квалификации» от 3 июля 2016 года N 238-ФЗ полномочиями по организации проведения независимой оценки квалификации по определенному виду профессиональной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4894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СПК в сфере образования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Общероссийская общественно-государственная просветительская организация «Российское общество «Знание</a:t>
            </a:r>
            <a:r>
              <a:rPr lang="ru-RU" dirty="0" smtClean="0"/>
              <a:t>»</a:t>
            </a:r>
          </a:p>
          <a:p>
            <a:r>
              <a:rPr lang="ru-RU" dirty="0"/>
              <a:t>Электронная </a:t>
            </a:r>
            <a:r>
              <a:rPr lang="ru-RU" dirty="0" smtClean="0"/>
              <a:t>почта: </a:t>
            </a:r>
            <a:r>
              <a:rPr lang="en-US" dirty="0" smtClean="0">
                <a:hlinkClick r:id="rId2"/>
              </a:rPr>
              <a:t>gayd7@mail.ru</a:t>
            </a:r>
            <a:endParaRPr lang="ru-RU" dirty="0" smtClean="0"/>
          </a:p>
          <a:p>
            <a:r>
              <a:rPr lang="ru-RU" dirty="0"/>
              <a:t>Ссылка на официальный </a:t>
            </a:r>
            <a:r>
              <a:rPr lang="ru-RU" dirty="0" smtClean="0"/>
              <a:t>сайт: </a:t>
            </a:r>
            <a:r>
              <a:rPr lang="ru-RU" dirty="0" smtClean="0">
                <a:hlinkClick r:id="rId3" tooltip="https://www.znanierussia.ru/useful/Pages/qualification.aspx"/>
              </a:rPr>
              <a:t>www.znanierussia.ru</a:t>
            </a:r>
            <a:endParaRPr lang="ru-RU" dirty="0"/>
          </a:p>
          <a:p>
            <a:r>
              <a:rPr lang="ru-RU" dirty="0"/>
              <a:t>ФИО </a:t>
            </a:r>
            <a:r>
              <a:rPr lang="ru-RU" dirty="0" smtClean="0"/>
              <a:t>председателя: Духанина </a:t>
            </a:r>
            <a:r>
              <a:rPr lang="ru-RU" dirty="0"/>
              <a:t>Любовь Николаевна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0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28593</TotalTime>
  <Words>393</Words>
  <Application>Microsoft Office PowerPoint</Application>
  <PresentationFormat>Широкоэкранный</PresentationFormat>
  <Paragraphs>56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Грань</vt:lpstr>
      <vt:lpstr>Независимая оценка квалификаций </vt:lpstr>
      <vt:lpstr>Независимая оценка квалификации – это: </vt:lpstr>
      <vt:lpstr>Принципы независимой оценки: </vt:lpstr>
      <vt:lpstr>Бенефициары независимой оценки: </vt:lpstr>
      <vt:lpstr>Независимая оценка квалификации в отношении работодателя обеспечивает: </vt:lpstr>
      <vt:lpstr>Независимая оценка квалификации в отношении образовательных организаций обеспечивает: </vt:lpstr>
      <vt:lpstr>Национальный совет при Президенте Российской Федерации по профессиональным квалификациям</vt:lpstr>
      <vt:lpstr>Совет по профессиональным  квалификациям</vt:lpstr>
      <vt:lpstr>СПК в сфере образования </vt:lpstr>
      <vt:lpstr>Центр оценки квалификаций</vt:lpstr>
      <vt:lpstr>Соискатель</vt:lpstr>
      <vt:lpstr>Реестр сведений о проведении независимой оценки квалификации: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Независимая оценка квалификаций</dc:title>
  <dc:creator>Тарасова Ирина Александровна</dc:creator>
  <cp:lastModifiedBy>Тарасова Ирина Александровна</cp:lastModifiedBy>
  <cp:revision>6</cp:revision>
  <dcterms:created xsi:type="dcterms:W3CDTF">2021-03-26T07:52:21Z</dcterms:created>
  <dcterms:modified xsi:type="dcterms:W3CDTF">2021-04-15T04:26:13Z</dcterms:modified>
</cp:coreProperties>
</file>